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1" r:id="rId6"/>
    <p:sldId id="260" r:id="rId7"/>
    <p:sldId id="267" r:id="rId8"/>
    <p:sldId id="262" r:id="rId9"/>
    <p:sldId id="264" r:id="rId10"/>
    <p:sldId id="263" r:id="rId11"/>
    <p:sldId id="265" r:id="rId12"/>
    <p:sldId id="283" r:id="rId13"/>
    <p:sldId id="266" r:id="rId14"/>
    <p:sldId id="268" r:id="rId15"/>
    <p:sldId id="281" r:id="rId16"/>
    <p:sldId id="282" r:id="rId17"/>
    <p:sldId id="272" r:id="rId18"/>
    <p:sldId id="270" r:id="rId19"/>
    <p:sldId id="273" r:id="rId20"/>
    <p:sldId id="274" r:id="rId21"/>
    <p:sldId id="278" r:id="rId22"/>
    <p:sldId id="275" r:id="rId23"/>
    <p:sldId id="276" r:id="rId24"/>
    <p:sldId id="279" r:id="rId25"/>
    <p:sldId id="280" r:id="rId26"/>
    <p:sldId id="28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07BD"/>
    <a:srgbClr val="009BD2"/>
    <a:srgbClr val="39F30D"/>
    <a:srgbClr val="FF9225"/>
    <a:srgbClr val="E00A0A"/>
    <a:srgbClr val="FF2190"/>
    <a:srgbClr val="00FF00"/>
    <a:srgbClr val="D91141"/>
    <a:srgbClr val="FF3399"/>
    <a:srgbClr val="0082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7" autoAdjust="0"/>
    <p:restoredTop sz="94434" autoAdjust="0"/>
  </p:normalViewPr>
  <p:slideViewPr>
    <p:cSldViewPr snapToGrid="0" showGuides="1">
      <p:cViewPr varScale="1">
        <p:scale>
          <a:sx n="83" d="100"/>
          <a:sy n="83" d="100"/>
        </p:scale>
        <p:origin x="-90" y="-558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A78C2-0984-4D44-BB32-6219CD325291}" type="datetimeFigureOut">
              <a:rPr lang="en-GB" smtClean="0"/>
              <a:pPr/>
              <a:t>21/09/2017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1907B-6B00-463D-A5F0-2768EA0F0B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24316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1907B-6B00-463D-A5F0-2768EA0F0BE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91745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Link here and log into spotting the sick child and watch the ‘breathing difficulty</a:t>
            </a:r>
            <a:r>
              <a:rPr lang="en-GB" baseline="0" dirty="0" smtClean="0"/>
              <a:t> video’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1907B-6B00-463D-A5F0-2768EA0F0BEC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1907B-6B00-463D-A5F0-2768EA0F0BE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07767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Click link</a:t>
            </a:r>
            <a:r>
              <a:rPr lang="en-GB" baseline="0" dirty="0" smtClean="0"/>
              <a:t> and show them guidelines &amp; drug calculator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1907B-6B00-463D-A5F0-2768EA0F0BEC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1907B-6B00-463D-A5F0-2768EA0F0BEC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Need to change this slide dependent</a:t>
            </a:r>
            <a:r>
              <a:rPr lang="en-GB" baseline="0" dirty="0" smtClean="0"/>
              <a:t> on your trust!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1907B-6B00-463D-A5F0-2768EA0F0BEC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1907B-6B00-463D-A5F0-2768EA0F0BEC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1340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rt.nhs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tbUB1XPW_o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.gif"/><Relationship Id="rId4" Type="http://schemas.openxmlformats.org/officeDocument/2006/relationships/hyperlink" Target="https://youtu.be/fpOxPAMWQX8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spottingthesickchild.com/" TargetMode="External"/><Relationship Id="rId7" Type="http://schemas.openxmlformats.org/officeDocument/2006/relationships/hyperlink" Target="mailto:pRESUScourse@gmail.com" TargetMode="External"/><Relationship Id="rId12" Type="http://schemas.openxmlformats.org/officeDocument/2006/relationships/image" Target="../media/image28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nf.org/" TargetMode="External"/><Relationship Id="rId11" Type="http://schemas.openxmlformats.org/officeDocument/2006/relationships/image" Target="../media/image27.gif"/><Relationship Id="rId5" Type="http://schemas.openxmlformats.org/officeDocument/2006/relationships/hyperlink" Target="http://www.resus.org.uk/" TargetMode="External"/><Relationship Id="rId10" Type="http://schemas.openxmlformats.org/officeDocument/2006/relationships/image" Target="../media/image26.png"/><Relationship Id="rId4" Type="http://schemas.openxmlformats.org/officeDocument/2006/relationships/hyperlink" Target="http://www.sort.nhs.uk/" TargetMode="External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6wqoQoodVCk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Ksl7Z3iwyL8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ottingthesickchild.com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pottingthesickchild.com/basic-child-assessment/3-minute-toolkit/purpose-of-the-3-minute-toolkit/1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99045" y="1009935"/>
            <a:ext cx="3603009" cy="206081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171" y="3230332"/>
            <a:ext cx="8825658" cy="1547526"/>
          </a:xfrm>
        </p:spPr>
        <p:txBody>
          <a:bodyPr/>
          <a:lstStyle/>
          <a:p>
            <a:pPr algn="ctr"/>
            <a:r>
              <a:rPr lang="en-GB" alt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p</a:t>
            </a:r>
            <a:r>
              <a:rPr lang="en-GB" alt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aediatric </a:t>
            </a:r>
            <a:r>
              <a:rPr lang="en-GB" alt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R</a:t>
            </a:r>
            <a:r>
              <a:rPr lang="en-GB" alt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apid </a:t>
            </a:r>
            <a:r>
              <a:rPr lang="en-GB" alt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E</a:t>
            </a:r>
            <a:r>
              <a:rPr lang="en-GB" alt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valuation and Re</a:t>
            </a:r>
            <a:r>
              <a:rPr lang="en-GB" alt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S</a:t>
            </a:r>
            <a:r>
              <a:rPr lang="en-GB" alt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uscitation of the </a:t>
            </a:r>
            <a:r>
              <a:rPr lang="en-GB" alt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U</a:t>
            </a:r>
            <a:r>
              <a:rPr lang="en-GB" alt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nwell </a:t>
            </a:r>
            <a:r>
              <a:rPr lang="en-GB" alt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S</a:t>
            </a:r>
            <a:r>
              <a:rPr lang="en-GB" alt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imulated </a:t>
            </a:r>
            <a:r>
              <a:rPr lang="en-GB" altLang="en-US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Patient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3170" y="5215741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en-GB" sz="2000" b="1" dirty="0" smtClean="0">
                <a:latin typeface="Calibri" panose="020F0502020204030204" pitchFamily="34" charset="0"/>
              </a:rPr>
              <a:t>Dr F Hignett, September </a:t>
            </a:r>
            <a:r>
              <a:rPr lang="en-GB" sz="2000" b="1" dirty="0" smtClean="0">
                <a:latin typeface="Calibri" panose="020F0502020204030204" pitchFamily="34" charset="0"/>
              </a:rPr>
              <a:t>2017</a:t>
            </a:r>
          </a:p>
          <a:p>
            <a:pPr algn="ctr"/>
            <a:r>
              <a:rPr lang="en-GB" sz="2000" b="1" dirty="0" smtClean="0">
                <a:latin typeface="Calibri" panose="020F0502020204030204" pitchFamily="34" charset="0"/>
              </a:rPr>
              <a:t>www.presus.weebly.com – for all slides &amp; handouts</a:t>
            </a:r>
            <a:endParaRPr lang="en-GB" sz="2000" b="1" dirty="0" smtClean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205"/>
          <a:stretch/>
        </p:blipFill>
        <p:spPr>
          <a:xfrm>
            <a:off x="4411202" y="1195096"/>
            <a:ext cx="3369596" cy="176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844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43000"/>
              <a:defRPr/>
            </a:pPr>
            <a:r>
              <a:rPr lang="en-US" b="1" dirty="0">
                <a:solidFill>
                  <a:srgbClr val="FD07BD"/>
                </a:solidFill>
                <a:latin typeface="Calibri" panose="020F0502020204030204" pitchFamily="34" charset="0"/>
              </a:rPr>
              <a:t>E - Exposure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53064" y="2730751"/>
            <a:ext cx="4825157" cy="576262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Observation: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53064" y="3307013"/>
            <a:ext cx="4825158" cy="2963739"/>
          </a:xfrm>
        </p:spPr>
        <p:txBody>
          <a:bodyPr>
            <a:normAutofit/>
          </a:bodyPr>
          <a:lstStyle/>
          <a:p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b="1" dirty="0" smtClean="0">
                <a:latin typeface="Calibri" panose="020F0502020204030204" pitchFamily="34" charset="0"/>
              </a:rPr>
              <a:t>LOOK!!</a:t>
            </a:r>
          </a:p>
          <a:p>
            <a:pPr lvl="1"/>
            <a:r>
              <a:rPr lang="en-GB" b="1" dirty="0" smtClean="0">
                <a:latin typeface="Calibri" panose="020F0502020204030204" pitchFamily="34" charset="0"/>
              </a:rPr>
              <a:t>Top to toe</a:t>
            </a:r>
          </a:p>
          <a:p>
            <a:pPr lvl="1"/>
            <a:r>
              <a:rPr lang="en-GB" b="1" dirty="0" smtClean="0">
                <a:latin typeface="Calibri" panose="020F0502020204030204" pitchFamily="34" charset="0"/>
              </a:rPr>
              <a:t>Front to back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Drug chart</a:t>
            </a:r>
          </a:p>
          <a:p>
            <a:r>
              <a:rPr lang="en-GB" dirty="0" err="1" smtClean="0">
                <a:latin typeface="Calibri" panose="020F0502020204030204" pitchFamily="34" charset="0"/>
              </a:rPr>
              <a:t>Obs</a:t>
            </a:r>
            <a:r>
              <a:rPr lang="en-GB" dirty="0" smtClean="0">
                <a:latin typeface="Calibri" panose="020F0502020204030204" pitchFamily="34" charset="0"/>
              </a:rPr>
              <a:t> chart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Notes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8859707" y="2730751"/>
            <a:ext cx="4825159" cy="576262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Examination: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8859707" y="3307013"/>
            <a:ext cx="3054789" cy="2840039"/>
          </a:xfrm>
        </p:spPr>
        <p:txBody>
          <a:bodyPr>
            <a:normAutofit/>
          </a:bodyPr>
          <a:lstStyle/>
          <a:p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sz="1900" dirty="0" err="1" smtClean="0">
                <a:latin typeface="Calibri" panose="020F0502020204030204" pitchFamily="34" charset="0"/>
              </a:rPr>
              <a:t>Abdo</a:t>
            </a:r>
            <a:r>
              <a:rPr lang="en-GB" sz="1900" dirty="0" smtClean="0">
                <a:latin typeface="Calibri" panose="020F0502020204030204" pitchFamily="34" charset="0"/>
              </a:rPr>
              <a:t>/GI</a:t>
            </a:r>
          </a:p>
          <a:p>
            <a:r>
              <a:rPr lang="en-GB" sz="1900" dirty="0" smtClean="0">
                <a:latin typeface="Calibri" panose="020F0502020204030204" pitchFamily="34" charset="0"/>
              </a:rPr>
              <a:t>ENT</a:t>
            </a:r>
          </a:p>
          <a:p>
            <a:r>
              <a:rPr lang="en-GB" sz="1900" dirty="0" smtClean="0">
                <a:latin typeface="Calibri" panose="020F0502020204030204" pitchFamily="34" charset="0"/>
              </a:rPr>
              <a:t>Any other relevant system</a:t>
            </a:r>
          </a:p>
          <a:p>
            <a:r>
              <a:rPr lang="en-GB" sz="1900" b="1" dirty="0" smtClean="0">
                <a:latin typeface="Calibri" panose="020F0502020204030204" pitchFamily="34" charset="0"/>
              </a:rPr>
              <a:t>Remember to LISTEN to the parents</a:t>
            </a:r>
          </a:p>
          <a:p>
            <a:endParaRPr lang="en-GB" sz="4800" b="1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8332" y="2730751"/>
            <a:ext cx="2444202" cy="33783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b="5895"/>
          <a:stretch/>
        </p:blipFill>
        <p:spPr>
          <a:xfrm>
            <a:off x="5406755" y="3297719"/>
            <a:ext cx="3224417" cy="2244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4" r="26373" b="19912"/>
          <a:stretch/>
        </p:blipFill>
        <p:spPr>
          <a:xfrm>
            <a:off x="10481481" y="496252"/>
            <a:ext cx="591706" cy="609217"/>
          </a:xfrm>
          <a:prstGeom prst="rect">
            <a:avLst/>
          </a:prstGeom>
        </p:spPr>
      </p:pic>
      <p:pic>
        <p:nvPicPr>
          <p:cNvPr id="12" name="Picture 7" descr="Screen Shot 2014-09-04 at 22.21.2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91" b="17387"/>
          <a:stretch/>
        </p:blipFill>
        <p:spPr bwMode="auto">
          <a:xfrm>
            <a:off x="10706399" y="6411130"/>
            <a:ext cx="1485601" cy="44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269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4" r="26373" b="19912"/>
          <a:stretch/>
        </p:blipFill>
        <p:spPr>
          <a:xfrm>
            <a:off x="10481481" y="496252"/>
            <a:ext cx="591706" cy="609217"/>
          </a:xfrm>
          <a:prstGeom prst="rect">
            <a:avLst/>
          </a:prstGeom>
        </p:spPr>
      </p:pic>
      <p:pic>
        <p:nvPicPr>
          <p:cNvPr id="8" name="Picture 6" descr="Screen Shot 2014-11-28 at 00.03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686" y="688669"/>
            <a:ext cx="4097538" cy="588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Screen Shot 2014-11-28 at 00.03.5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1549" y="587536"/>
            <a:ext cx="4142319" cy="588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Screen Shot 2014-11-28 at 00.05.0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5473" y="491999"/>
            <a:ext cx="4160231" cy="589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Screen Shot 2014-11-28 at 00.05.4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563" y="370285"/>
            <a:ext cx="4130004" cy="588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2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Observations</a:t>
            </a:r>
            <a:endParaRPr lang="en-GB" dirty="0"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35808885"/>
              </p:ext>
            </p:extLst>
          </p:nvPr>
        </p:nvGraphicFramePr>
        <p:xfrm>
          <a:off x="1473957" y="3016153"/>
          <a:ext cx="9007523" cy="3027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297"/>
                <a:gridCol w="2366609"/>
                <a:gridCol w="2489727"/>
                <a:gridCol w="2572890"/>
              </a:tblGrid>
              <a:tr h="734048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alibri" panose="020F0502020204030204" pitchFamily="34" charset="0"/>
                        </a:rPr>
                        <a:t>AGE </a:t>
                      </a:r>
                    </a:p>
                    <a:p>
                      <a:r>
                        <a:rPr lang="en-GB" sz="1800" b="1" dirty="0" smtClean="0">
                          <a:latin typeface="Calibri" panose="020F0502020204030204" pitchFamily="34" charset="0"/>
                        </a:rPr>
                        <a:t>(years)</a:t>
                      </a:r>
                      <a:endParaRPr lang="en-GB" sz="1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libri" panose="020F0502020204030204" pitchFamily="34" charset="0"/>
                        </a:rPr>
                        <a:t>HR</a:t>
                      </a:r>
                      <a:r>
                        <a:rPr lang="en-GB" sz="2400" baseline="0" dirty="0" smtClean="0"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800" baseline="0" dirty="0" smtClean="0">
                          <a:latin typeface="Calibri" panose="020F0502020204030204" pitchFamily="34" charset="0"/>
                        </a:rPr>
                        <a:t>(min)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libri" panose="020F0502020204030204" pitchFamily="34" charset="0"/>
                        </a:rPr>
                        <a:t>RR </a:t>
                      </a:r>
                    </a:p>
                    <a:p>
                      <a:pPr algn="ctr"/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(min)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libri" panose="020F0502020204030204" pitchFamily="34" charset="0"/>
                        </a:rPr>
                        <a:t>Systolic</a:t>
                      </a:r>
                      <a:r>
                        <a:rPr lang="en-GB" sz="2400" baseline="0" dirty="0" smtClean="0">
                          <a:latin typeface="Calibri" panose="020F0502020204030204" pitchFamily="34" charset="0"/>
                        </a:rPr>
                        <a:t> BP </a:t>
                      </a:r>
                    </a:p>
                    <a:p>
                      <a:pPr algn="ctr"/>
                      <a:r>
                        <a:rPr lang="en-GB" sz="1800" baseline="0" dirty="0" smtClean="0">
                          <a:latin typeface="Calibri" panose="020F0502020204030204" pitchFamily="34" charset="0"/>
                        </a:rPr>
                        <a:t>(mm/Hg)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5878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alibri" panose="020F0502020204030204" pitchFamily="34" charset="0"/>
                        </a:rPr>
                        <a:t>&lt;1</a:t>
                      </a:r>
                      <a:endParaRPr lang="en-GB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libri" panose="020F0502020204030204" pitchFamily="34" charset="0"/>
                        </a:rPr>
                        <a:t>110 - 160</a:t>
                      </a:r>
                      <a:endParaRPr lang="en-GB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libri" panose="020F0502020204030204" pitchFamily="34" charset="0"/>
                        </a:rPr>
                        <a:t>30 - 40</a:t>
                      </a:r>
                      <a:endParaRPr lang="en-GB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libri" panose="020F0502020204030204" pitchFamily="34" charset="0"/>
                        </a:rPr>
                        <a:t>70 - 90</a:t>
                      </a:r>
                      <a:endParaRPr lang="en-GB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5878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alibri" panose="020F0502020204030204" pitchFamily="34" charset="0"/>
                        </a:rPr>
                        <a:t>1-2</a:t>
                      </a:r>
                      <a:endParaRPr lang="en-GB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libri" panose="020F0502020204030204" pitchFamily="34" charset="0"/>
                        </a:rPr>
                        <a:t>100</a:t>
                      </a:r>
                      <a:r>
                        <a:rPr lang="en-GB" sz="2400" baseline="0" dirty="0" smtClean="0">
                          <a:latin typeface="Calibri" panose="020F0502020204030204" pitchFamily="34" charset="0"/>
                        </a:rPr>
                        <a:t> - 150</a:t>
                      </a:r>
                      <a:endParaRPr lang="en-GB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libri" panose="020F0502020204030204" pitchFamily="34" charset="0"/>
                        </a:rPr>
                        <a:t>25 - 35</a:t>
                      </a:r>
                      <a:endParaRPr lang="en-GB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libri" panose="020F0502020204030204" pitchFamily="34" charset="0"/>
                        </a:rPr>
                        <a:t>80 - 95</a:t>
                      </a:r>
                    </a:p>
                  </a:txBody>
                  <a:tcPr/>
                </a:tc>
              </a:tr>
              <a:tr h="45878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alibri" panose="020F0502020204030204" pitchFamily="34" charset="0"/>
                        </a:rPr>
                        <a:t>2-5</a:t>
                      </a:r>
                      <a:endParaRPr lang="en-GB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libri" panose="020F0502020204030204" pitchFamily="34" charset="0"/>
                        </a:rPr>
                        <a:t>95 - 140</a:t>
                      </a:r>
                      <a:endParaRPr lang="en-GB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libri" panose="020F0502020204030204" pitchFamily="34" charset="0"/>
                        </a:rPr>
                        <a:t>25 - 30</a:t>
                      </a:r>
                      <a:endParaRPr lang="en-GB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libri" panose="020F0502020204030204" pitchFamily="34" charset="0"/>
                        </a:rPr>
                        <a:t>80 - 100</a:t>
                      </a:r>
                      <a:endParaRPr lang="en-GB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5878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alibri" panose="020F0502020204030204" pitchFamily="34" charset="0"/>
                        </a:rPr>
                        <a:t>5-12</a:t>
                      </a:r>
                      <a:endParaRPr lang="en-GB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libri" panose="020F0502020204030204" pitchFamily="34" charset="0"/>
                        </a:rPr>
                        <a:t>80 - 120</a:t>
                      </a:r>
                      <a:endParaRPr lang="en-GB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libri" panose="020F0502020204030204" pitchFamily="34" charset="0"/>
                        </a:rPr>
                        <a:t>20 - 25</a:t>
                      </a:r>
                      <a:endParaRPr lang="en-GB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libri" panose="020F0502020204030204" pitchFamily="34" charset="0"/>
                        </a:rPr>
                        <a:t>90 - 110</a:t>
                      </a:r>
                      <a:endParaRPr lang="en-GB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5878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alibri" panose="020F0502020204030204" pitchFamily="34" charset="0"/>
                        </a:rPr>
                        <a:t>&gt;12</a:t>
                      </a:r>
                      <a:endParaRPr lang="en-GB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libri" panose="020F0502020204030204" pitchFamily="34" charset="0"/>
                        </a:rPr>
                        <a:t>60 - 100</a:t>
                      </a:r>
                      <a:endParaRPr lang="en-GB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libri" panose="020F0502020204030204" pitchFamily="34" charset="0"/>
                        </a:rPr>
                        <a:t>15 - 20</a:t>
                      </a:r>
                      <a:endParaRPr lang="en-GB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Calibri" panose="020F0502020204030204" pitchFamily="34" charset="0"/>
                        </a:rPr>
                        <a:t>100 - 120</a:t>
                      </a:r>
                      <a:endParaRPr lang="en-GB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4" r="26373" b="19912"/>
          <a:stretch/>
        </p:blipFill>
        <p:spPr>
          <a:xfrm>
            <a:off x="10481481" y="496252"/>
            <a:ext cx="591706" cy="6092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12575" y="6387152"/>
            <a:ext cx="257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Taken from APLS Manual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0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b="1" dirty="0" smtClean="0">
                <a:latin typeface="Calibri" panose="020F0502020204030204" pitchFamily="34" charset="0"/>
              </a:rPr>
              <a:t>ASSESS</a:t>
            </a:r>
          </a:p>
          <a:p>
            <a:r>
              <a:rPr lang="en-GB" sz="4400" b="1" dirty="0" smtClean="0">
                <a:latin typeface="Calibri" panose="020F0502020204030204" pitchFamily="34" charset="0"/>
              </a:rPr>
              <a:t>TREAT</a:t>
            </a:r>
          </a:p>
          <a:p>
            <a:r>
              <a:rPr lang="en-GB" sz="4400" b="1" dirty="0" smtClean="0">
                <a:latin typeface="Calibri" panose="020F0502020204030204" pitchFamily="34" charset="0"/>
              </a:rPr>
              <a:t>REASSESS</a:t>
            </a:r>
          </a:p>
          <a:p>
            <a:r>
              <a:rPr lang="en-GB" sz="4400" b="1" dirty="0" smtClean="0">
                <a:latin typeface="Calibri" panose="020F0502020204030204" pitchFamily="34" charset="0"/>
              </a:rPr>
              <a:t>NEED HELP?!</a:t>
            </a:r>
            <a:endParaRPr lang="en-GB" sz="4400" b="1" dirty="0"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4" r="26373" b="19912"/>
          <a:stretch/>
        </p:blipFill>
        <p:spPr>
          <a:xfrm>
            <a:off x="10481481" y="496252"/>
            <a:ext cx="591706" cy="60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966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79358"/>
            <a:ext cx="8761413" cy="706964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Possible Intervention / Treatment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4" r="26373" b="19912"/>
          <a:stretch/>
        </p:blipFill>
        <p:spPr>
          <a:xfrm>
            <a:off x="10481481" y="496252"/>
            <a:ext cx="591706" cy="609217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5247180"/>
              </p:ext>
            </p:extLst>
          </p:nvPr>
        </p:nvGraphicFramePr>
        <p:xfrm>
          <a:off x="813707" y="1454212"/>
          <a:ext cx="10564586" cy="5243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408"/>
                <a:gridCol w="3958319"/>
                <a:gridCol w="4449859"/>
              </a:tblGrid>
              <a:tr h="360928">
                <a:tc>
                  <a:txBody>
                    <a:bodyPr/>
                    <a:lstStyle/>
                    <a:p>
                      <a:r>
                        <a:rPr lang="en-GB" sz="1700" b="1" dirty="0" smtClean="0">
                          <a:latin typeface="Calibri" panose="020F0502020204030204" pitchFamily="34" charset="0"/>
                        </a:rPr>
                        <a:t>System</a:t>
                      </a:r>
                      <a:endParaRPr lang="en-GB" sz="17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latin typeface="Calibri" panose="020F0502020204030204" pitchFamily="34" charset="0"/>
                        </a:rPr>
                        <a:t>Intervention</a:t>
                      </a:r>
                      <a:endParaRPr lang="en-GB" sz="17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latin typeface="Calibri" panose="020F0502020204030204" pitchFamily="34" charset="0"/>
                        </a:rPr>
                        <a:t>Treatment</a:t>
                      </a:r>
                      <a:endParaRPr lang="en-GB" sz="17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889960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rgbClr val="E00A0A"/>
                          </a:solidFill>
                          <a:latin typeface="Calibri" panose="020F0502020204030204" pitchFamily="34" charset="0"/>
                        </a:rPr>
                        <a:t>A – Airway</a:t>
                      </a:r>
                      <a:endParaRPr lang="en-GB" sz="1700" b="1" dirty="0" smtClean="0">
                        <a:solidFill>
                          <a:srgbClr val="E00A0A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Calibri" panose="020F0502020204030204" pitchFamily="34" charset="0"/>
                        </a:rPr>
                        <a:t>Airway Adjuncts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Calibri" panose="020F0502020204030204" pitchFamily="34" charset="0"/>
                        </a:rPr>
                        <a:t>NIV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Calibri" panose="020F0502020204030204" pitchFamily="34" charset="0"/>
                        </a:rPr>
                        <a:t>I&amp;V</a:t>
                      </a:r>
                      <a:endParaRPr lang="en-GB" sz="17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Calibri" panose="020F0502020204030204" pitchFamily="34" charset="0"/>
                        </a:rPr>
                        <a:t>Oxygen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Calibri" panose="020F0502020204030204" pitchFamily="34" charset="0"/>
                        </a:rPr>
                        <a:t>Nebulised/IM</a:t>
                      </a:r>
                      <a:r>
                        <a:rPr lang="en-GB" sz="1700" baseline="0" dirty="0" smtClean="0">
                          <a:latin typeface="Calibri" panose="020F0502020204030204" pitchFamily="34" charset="0"/>
                        </a:rPr>
                        <a:t> Adrenaline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baseline="0" dirty="0" smtClean="0">
                          <a:latin typeface="Calibri" panose="020F0502020204030204" pitchFamily="34" charset="0"/>
                        </a:rPr>
                        <a:t>Nebulised/Oral Steroids</a:t>
                      </a:r>
                      <a:endParaRPr lang="en-GB" sz="17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22972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rgbClr val="FF9225"/>
                          </a:solidFill>
                          <a:latin typeface="Calibri" panose="020F0502020204030204" pitchFamily="34" charset="0"/>
                        </a:rPr>
                        <a:t>B - Breathing</a:t>
                      </a:r>
                      <a:endParaRPr lang="en-GB" sz="1700" b="1" dirty="0">
                        <a:solidFill>
                          <a:srgbClr val="FF9225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Calibri" panose="020F0502020204030204" pitchFamily="34" charset="0"/>
                        </a:rPr>
                        <a:t>Blood Gas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Calibri" panose="020F0502020204030204" pitchFamily="34" charset="0"/>
                        </a:rPr>
                        <a:t>CXR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Calibri" panose="020F0502020204030204" pitchFamily="34" charset="0"/>
                        </a:rPr>
                        <a:t>Nebulise Salbutamol +/- Ipratropium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Calibri" panose="020F0502020204030204" pitchFamily="34" charset="0"/>
                        </a:rPr>
                        <a:t>PO/IV Steroids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Calibri" panose="020F0502020204030204" pitchFamily="34" charset="0"/>
                        </a:rPr>
                        <a:t>IV Bronchodilators</a:t>
                      </a:r>
                    </a:p>
                  </a:txBody>
                  <a:tcPr/>
                </a:tc>
              </a:tr>
              <a:tr h="360928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rgbClr val="39F30D"/>
                          </a:solidFill>
                          <a:latin typeface="Calibri" panose="020F0502020204030204" pitchFamily="34" charset="0"/>
                        </a:rPr>
                        <a:t>C - Circulation</a:t>
                      </a:r>
                      <a:endParaRPr lang="en-GB" sz="1700" b="1" dirty="0">
                        <a:solidFill>
                          <a:srgbClr val="39F30D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Calibri" panose="020F0502020204030204" pitchFamily="34" charset="0"/>
                        </a:rPr>
                        <a:t>Access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Calibri" panose="020F0502020204030204" pitchFamily="34" charset="0"/>
                        </a:rPr>
                        <a:t>Bloods, Cultures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Calibri" panose="020F0502020204030204" pitchFamily="34" charset="0"/>
                        </a:rPr>
                        <a:t>Lactate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Calibri" panose="020F0502020204030204" pitchFamily="34" charset="0"/>
                        </a:rPr>
                        <a:t>Catheter</a:t>
                      </a:r>
                      <a:endParaRPr lang="en-GB" sz="17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Calibri" panose="020F0502020204030204" pitchFamily="34" charset="0"/>
                        </a:rPr>
                        <a:t>Fluid Bolus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Calibri" panose="020F0502020204030204" pitchFamily="34" charset="0"/>
                        </a:rPr>
                        <a:t>10-20ml/kg 0.9% Saline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Calibri" panose="020F0502020204030204" pitchFamily="34" charset="0"/>
                        </a:rPr>
                        <a:t>IM Adrenaline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Calibri" panose="020F0502020204030204" pitchFamily="34" charset="0"/>
                        </a:rPr>
                        <a:t>10mcg/kg or 0.1ml/kg of 1:1000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Calibri" panose="020F0502020204030204" pitchFamily="34" charset="0"/>
                        </a:rPr>
                        <a:t>Antibiotics</a:t>
                      </a:r>
                    </a:p>
                  </a:txBody>
                  <a:tcPr/>
                </a:tc>
              </a:tr>
              <a:tr h="360928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rgbClr val="009BD2"/>
                          </a:solidFill>
                          <a:latin typeface="Calibri" panose="020F0502020204030204" pitchFamily="34" charset="0"/>
                        </a:rPr>
                        <a:t>D - Disability</a:t>
                      </a:r>
                      <a:endParaRPr lang="en-GB" sz="1700" b="1" dirty="0">
                        <a:solidFill>
                          <a:srgbClr val="009BD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Calibri" panose="020F0502020204030204" pitchFamily="34" charset="0"/>
                        </a:rPr>
                        <a:t>Airway Positioning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Calibri" panose="020F0502020204030204" pitchFamily="34" charset="0"/>
                        </a:rPr>
                        <a:t>Immobilisation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Calibri" panose="020F0502020204030204" pitchFamily="34" charset="0"/>
                        </a:rPr>
                        <a:t>Recovery</a:t>
                      </a:r>
                      <a:r>
                        <a:rPr lang="en-GB" sz="1700" baseline="0" dirty="0" smtClean="0">
                          <a:latin typeface="Calibri" panose="020F0502020204030204" pitchFamily="34" charset="0"/>
                        </a:rPr>
                        <a:t> Position</a:t>
                      </a:r>
                      <a:endParaRPr lang="en-GB" sz="17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Calibri" panose="020F0502020204030204" pitchFamily="34" charset="0"/>
                        </a:rPr>
                        <a:t>10%</a:t>
                      </a:r>
                      <a:r>
                        <a:rPr lang="en-GB" sz="1700" baseline="0" dirty="0" smtClean="0">
                          <a:latin typeface="Calibri" panose="020F0502020204030204" pitchFamily="34" charset="0"/>
                        </a:rPr>
                        <a:t> Dextrose Bolus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baseline="0" dirty="0" smtClean="0">
                          <a:latin typeface="Calibri" panose="020F0502020204030204" pitchFamily="34" charset="0"/>
                        </a:rPr>
                        <a:t>2ml/kg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baseline="0" dirty="0" smtClean="0">
                          <a:latin typeface="Calibri" panose="020F0502020204030204" pitchFamily="34" charset="0"/>
                        </a:rPr>
                        <a:t>Anti-epileptics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baseline="0" dirty="0" smtClean="0">
                          <a:latin typeface="Calibri" panose="020F0502020204030204" pitchFamily="34" charset="0"/>
                        </a:rPr>
                        <a:t>Naloxone</a:t>
                      </a:r>
                      <a:endParaRPr lang="en-GB" sz="17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60928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rgbClr val="FD07BD"/>
                          </a:solidFill>
                          <a:latin typeface="Calibri" panose="020F0502020204030204" pitchFamily="34" charset="0"/>
                        </a:rPr>
                        <a:t>E - Exposure</a:t>
                      </a:r>
                      <a:endParaRPr lang="en-GB" sz="1700" b="1" dirty="0">
                        <a:solidFill>
                          <a:srgbClr val="FD07BD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Calibri" panose="020F0502020204030204" pitchFamily="34" charset="0"/>
                        </a:rPr>
                        <a:t>Remove Clothing</a:t>
                      </a:r>
                      <a:r>
                        <a:rPr lang="en-GB" sz="1700" baseline="0" dirty="0" smtClean="0"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en-GB" sz="1700" dirty="0" smtClean="0">
                          <a:latin typeface="Calibri" panose="020F0502020204030204" pitchFamily="34" charset="0"/>
                        </a:rPr>
                        <a:t>Look Top</a:t>
                      </a:r>
                      <a:r>
                        <a:rPr lang="en-GB" sz="1700" baseline="0" dirty="0" smtClean="0">
                          <a:latin typeface="Calibri" panose="020F0502020204030204" pitchFamily="34" charset="0"/>
                        </a:rPr>
                        <a:t> to Toe &amp; Front to 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Calibri" panose="020F0502020204030204" pitchFamily="34" charset="0"/>
                        </a:rPr>
                        <a:t>Antibiotics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Calibri" panose="020F0502020204030204" pitchFamily="34" charset="0"/>
                        </a:rPr>
                        <a:t>Analgesia</a:t>
                      </a:r>
                      <a:endParaRPr lang="en-GB" sz="17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51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WET FLAG – Resuscitation Calculations</a:t>
            </a:r>
            <a:endParaRPr lang="en-GB" dirty="0"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44768037"/>
              </p:ext>
            </p:extLst>
          </p:nvPr>
        </p:nvGraphicFramePr>
        <p:xfrm>
          <a:off x="2721976" y="1866519"/>
          <a:ext cx="6675023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9501"/>
                <a:gridCol w="443552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Calibri" panose="020F0502020204030204" pitchFamily="34" charset="0"/>
                        </a:rPr>
                        <a:t>WET FLAG</a:t>
                      </a:r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Calibri" panose="020F0502020204030204" pitchFamily="34" charset="0"/>
                        </a:rPr>
                        <a:t>Calculation</a:t>
                      </a:r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 dirty="0" smtClean="0">
                          <a:latin typeface="Calibri" panose="020F0502020204030204" pitchFamily="34" charset="0"/>
                        </a:rPr>
                        <a:t>W – Weight</a:t>
                      </a:r>
                      <a:endParaRPr lang="en-GB" sz="2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200" dirty="0" smtClean="0">
                          <a:latin typeface="Calibri" panose="020F0502020204030204" pitchFamily="34" charset="0"/>
                        </a:rPr>
                        <a:t>0-12 months – (age x 0.5) + 4</a:t>
                      </a:r>
                      <a:endParaRPr lang="en-GB" altLang="en-US" sz="2200" dirty="0" smtClean="0">
                        <a:latin typeface="Calibri" panose="020F050202020403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200" dirty="0" smtClean="0">
                          <a:latin typeface="Calibri" panose="020F0502020204030204" pitchFamily="34" charset="0"/>
                        </a:rPr>
                        <a:t>1-5 years –  (age x 2) + 4</a:t>
                      </a:r>
                      <a:endParaRPr lang="en-GB" altLang="en-US" sz="2200" dirty="0" smtClean="0">
                        <a:latin typeface="Calibri" panose="020F050202020403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200" dirty="0" smtClean="0">
                          <a:latin typeface="Calibri" panose="020F0502020204030204" pitchFamily="34" charset="0"/>
                        </a:rPr>
                        <a:t>6-12 years – (age x 3) + 7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1" dirty="0" smtClean="0">
                          <a:solidFill>
                            <a:srgbClr val="CC0099"/>
                          </a:solidFill>
                          <a:latin typeface="Calibri" panose="020F0502020204030204" pitchFamily="34" charset="0"/>
                        </a:rPr>
                        <a:t>(age +4) x 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 dirty="0" smtClean="0">
                          <a:latin typeface="Calibri" panose="020F0502020204030204" pitchFamily="34" charset="0"/>
                        </a:rPr>
                        <a:t>E – Energy</a:t>
                      </a:r>
                      <a:endParaRPr lang="en-GB" sz="2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200" dirty="0" smtClean="0">
                          <a:latin typeface="Calibri" panose="020F0502020204030204" pitchFamily="34" charset="0"/>
                        </a:rPr>
                        <a:t>4J/Kg</a:t>
                      </a:r>
                      <a:endParaRPr lang="en-GB" altLang="en-US" sz="22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 dirty="0" smtClean="0">
                          <a:latin typeface="Calibri" panose="020F0502020204030204" pitchFamily="34" charset="0"/>
                        </a:rPr>
                        <a:t>T – Tube</a:t>
                      </a:r>
                      <a:endParaRPr lang="en-GB" sz="2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200" dirty="0" smtClean="0">
                          <a:latin typeface="Calibri" panose="020F0502020204030204" pitchFamily="34" charset="0"/>
                        </a:rPr>
                        <a:t>Diameter:  (age/4) +4	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200" dirty="0" smtClean="0">
                          <a:latin typeface="Calibri" panose="020F0502020204030204" pitchFamily="34" charset="0"/>
                        </a:rPr>
                        <a:t>Length:</a:t>
                      </a:r>
                      <a:r>
                        <a:rPr lang="en-US" altLang="en-US" sz="2200" baseline="0" dirty="0" smtClean="0"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altLang="en-US" sz="2200" dirty="0" smtClean="0">
                          <a:latin typeface="Calibri" panose="020F0502020204030204" pitchFamily="34" charset="0"/>
                        </a:rPr>
                        <a:t>(age/2) +12</a:t>
                      </a:r>
                      <a:endParaRPr lang="en-GB" altLang="en-US" sz="22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 dirty="0" smtClean="0">
                          <a:latin typeface="Calibri" panose="020F0502020204030204" pitchFamily="34" charset="0"/>
                        </a:rPr>
                        <a:t>F - Fluid </a:t>
                      </a:r>
                      <a:endParaRPr lang="en-GB" sz="2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2200" dirty="0" smtClean="0">
                          <a:latin typeface="Calibri" panose="020F0502020204030204" pitchFamily="34" charset="0"/>
                        </a:rPr>
                        <a:t>20ml/kg of 0.9% Saline</a:t>
                      </a:r>
                      <a:endParaRPr lang="en-GB" sz="22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 dirty="0" smtClean="0">
                          <a:latin typeface="Calibri" panose="020F0502020204030204" pitchFamily="34" charset="0"/>
                        </a:rPr>
                        <a:t>L - Lorazepam</a:t>
                      </a:r>
                      <a:endParaRPr lang="en-GB" sz="2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200" dirty="0" smtClean="0">
                          <a:latin typeface="Calibri" panose="020F0502020204030204" pitchFamily="34" charset="0"/>
                        </a:rPr>
                        <a:t>0.1mg/kg Lorazepam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 dirty="0" smtClean="0">
                          <a:latin typeface="Calibri" panose="020F0502020204030204" pitchFamily="34" charset="0"/>
                        </a:rPr>
                        <a:t>A – Adrenaline</a:t>
                      </a:r>
                      <a:endParaRPr lang="en-GB" sz="2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200" dirty="0" smtClean="0">
                          <a:latin typeface="Calibri" panose="020F0502020204030204" pitchFamily="34" charset="0"/>
                        </a:rPr>
                        <a:t>0.1ml/Kg of 1:10,000 Adrenaline</a:t>
                      </a:r>
                      <a:endParaRPr lang="en-GB" altLang="en-US" sz="22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1" dirty="0" smtClean="0">
                          <a:latin typeface="Calibri" panose="020F0502020204030204" pitchFamily="34" charset="0"/>
                        </a:rPr>
                        <a:t>G - Glucose</a:t>
                      </a:r>
                      <a:endParaRPr lang="en-GB" sz="2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200" dirty="0" smtClean="0">
                          <a:latin typeface="Calibri" panose="020F0502020204030204" pitchFamily="34" charset="0"/>
                        </a:rPr>
                        <a:t>2ml/Kg of 10% Dextrose</a:t>
                      </a:r>
                      <a:endParaRPr lang="en-GB" altLang="en-US" sz="22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4" r="26373" b="19912"/>
          <a:stretch/>
        </p:blipFill>
        <p:spPr>
          <a:xfrm>
            <a:off x="10481481" y="496252"/>
            <a:ext cx="591706" cy="60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698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SORT	</a:t>
            </a:r>
            <a:r>
              <a:rPr lang="en-GB" dirty="0" smtClean="0">
                <a:latin typeface="Calibri" panose="020F0502020204030204" pitchFamily="34" charset="0"/>
                <a:hlinkClick r:id="rId3"/>
              </a:rPr>
              <a:t>www.sort.nhs.uk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Advice &amp; Support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Drug Calculator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Guidelines</a:t>
            </a: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7728" t="10961" r="18287" b="24487"/>
          <a:stretch/>
        </p:blipFill>
        <p:spPr>
          <a:xfrm>
            <a:off x="4311996" y="2388359"/>
            <a:ext cx="7880004" cy="4469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4" r="26373" b="19912"/>
          <a:stretch/>
        </p:blipFill>
        <p:spPr>
          <a:xfrm>
            <a:off x="10481481" y="496252"/>
            <a:ext cx="591706" cy="60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036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b="1" dirty="0" smtClean="0">
                <a:latin typeface="Calibri" panose="020F0502020204030204" pitchFamily="34" charset="0"/>
              </a:rPr>
              <a:t>ASSESS</a:t>
            </a:r>
          </a:p>
          <a:p>
            <a:r>
              <a:rPr lang="en-GB" sz="4400" b="1" dirty="0" smtClean="0">
                <a:latin typeface="Calibri" panose="020F0502020204030204" pitchFamily="34" charset="0"/>
              </a:rPr>
              <a:t>TREAT</a:t>
            </a:r>
          </a:p>
          <a:p>
            <a:r>
              <a:rPr lang="en-GB" sz="4400" b="1" dirty="0" smtClean="0">
                <a:latin typeface="Calibri" panose="020F0502020204030204" pitchFamily="34" charset="0"/>
              </a:rPr>
              <a:t>REASSESS</a:t>
            </a:r>
          </a:p>
          <a:p>
            <a:r>
              <a:rPr lang="en-GB" sz="4400" b="1" dirty="0" smtClean="0">
                <a:latin typeface="Calibri" panose="020F0502020204030204" pitchFamily="34" charset="0"/>
              </a:rPr>
              <a:t>NEED HELP?!</a:t>
            </a:r>
            <a:endParaRPr lang="en-GB" sz="4400" b="1" dirty="0"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4" r="26373" b="19912"/>
          <a:stretch/>
        </p:blipFill>
        <p:spPr>
          <a:xfrm>
            <a:off x="10481481" y="496252"/>
            <a:ext cx="591706" cy="609217"/>
          </a:xfrm>
          <a:prstGeom prst="rect">
            <a:avLst/>
          </a:prstGeom>
        </p:spPr>
      </p:pic>
      <p:sp>
        <p:nvSpPr>
          <p:cNvPr id="3" name="Curved Left Arrow 2"/>
          <p:cNvSpPr/>
          <p:nvPr/>
        </p:nvSpPr>
        <p:spPr>
          <a:xfrm rot="9945389" flipH="1">
            <a:off x="4954137" y="2109715"/>
            <a:ext cx="1883391" cy="34392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3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Calling For Help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33767"/>
            <a:ext cx="8825659" cy="452423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latin typeface="Calibri" panose="020F0502020204030204" pitchFamily="34" charset="0"/>
              </a:rPr>
              <a:t>In SGH: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To Bleep: 1010 or 15-bleep-Ext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Paediatric SHO: Bleep 2212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Paediatric </a:t>
            </a:r>
            <a:r>
              <a:rPr lang="en-GB" dirty="0" err="1" smtClean="0">
                <a:latin typeface="Calibri" panose="020F0502020204030204" pitchFamily="34" charset="0"/>
              </a:rPr>
              <a:t>Reg</a:t>
            </a:r>
            <a:r>
              <a:rPr lang="en-GB" dirty="0" smtClean="0">
                <a:latin typeface="Calibri" panose="020F0502020204030204" pitchFamily="34" charset="0"/>
              </a:rPr>
              <a:t> Bleep 2201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Paediatric Cons: Through Switch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Outreach Nurses: Bleep 1442</a:t>
            </a:r>
          </a:p>
          <a:p>
            <a:pPr lvl="1"/>
            <a: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Paediatric Arrest: DIAL 2222</a:t>
            </a:r>
            <a:endParaRPr lang="en-GB" b="1" dirty="0" smtClean="0">
              <a:solidFill>
                <a:srgbClr val="CC0099"/>
              </a:solidFill>
            </a:endParaRPr>
          </a:p>
          <a:p>
            <a:pPr lvl="1"/>
            <a:endParaRPr lang="en-GB" dirty="0" smtClean="0"/>
          </a:p>
          <a:p>
            <a:r>
              <a:rPr lang="en-GB" b="1" dirty="0" smtClean="0"/>
              <a:t>SBAR</a:t>
            </a:r>
          </a:p>
          <a:p>
            <a:pPr lvl="1"/>
            <a:r>
              <a:rPr lang="en-GB" b="1" dirty="0" smtClean="0"/>
              <a:t>S</a:t>
            </a:r>
            <a:r>
              <a:rPr lang="en-GB" dirty="0" smtClean="0"/>
              <a:t>ituation</a:t>
            </a:r>
          </a:p>
          <a:p>
            <a:pPr lvl="1"/>
            <a:r>
              <a:rPr lang="en-GB" b="1" dirty="0" smtClean="0"/>
              <a:t>B</a:t>
            </a:r>
            <a:r>
              <a:rPr lang="en-GB" dirty="0" smtClean="0"/>
              <a:t>ackground</a:t>
            </a:r>
          </a:p>
          <a:p>
            <a:pPr lvl="1"/>
            <a:r>
              <a:rPr lang="en-GB" b="1" dirty="0" smtClean="0"/>
              <a:t>A</a:t>
            </a:r>
            <a:r>
              <a:rPr lang="en-GB" dirty="0" smtClean="0"/>
              <a:t>ssessment/</a:t>
            </a:r>
            <a:r>
              <a:rPr lang="en-GB" b="1" dirty="0"/>
              <a:t>A</a:t>
            </a:r>
            <a:r>
              <a:rPr lang="en-GB" dirty="0" smtClean="0"/>
              <a:t>ction</a:t>
            </a:r>
          </a:p>
          <a:p>
            <a:pPr lvl="1"/>
            <a:r>
              <a:rPr lang="en-GB" b="1" dirty="0" err="1" smtClean="0"/>
              <a:t>R</a:t>
            </a:r>
            <a:r>
              <a:rPr lang="en-GB" dirty="0" err="1" smtClean="0"/>
              <a:t>eccomendation</a:t>
            </a:r>
            <a:r>
              <a:rPr lang="en-GB" dirty="0" smtClean="0"/>
              <a:t>/</a:t>
            </a:r>
            <a:r>
              <a:rPr lang="en-GB" b="1" dirty="0" smtClean="0"/>
              <a:t>R</a:t>
            </a:r>
            <a:r>
              <a:rPr lang="en-GB" dirty="0" smtClean="0"/>
              <a:t>esult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4" r="26373" b="19912"/>
          <a:stretch/>
        </p:blipFill>
        <p:spPr>
          <a:xfrm>
            <a:off x="10481481" y="496252"/>
            <a:ext cx="591706" cy="609217"/>
          </a:xfrm>
          <a:prstGeom prst="rect">
            <a:avLst/>
          </a:prstGeom>
        </p:spPr>
      </p:pic>
      <p:pic>
        <p:nvPicPr>
          <p:cNvPr id="6" name="Picture 10" descr="Screen Shot 2014-11-28 at 00.07.0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0238" y="0"/>
            <a:ext cx="4644788" cy="658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583783" y="614149"/>
            <a:ext cx="2454748" cy="4067033"/>
          </a:xfrm>
          <a:prstGeom prst="ellipse">
            <a:avLst/>
          </a:prstGeom>
          <a:noFill/>
          <a:ln w="38100" cmpd="sng">
            <a:solidFill>
              <a:srgbClr val="CC0099"/>
            </a:solidFill>
          </a:ln>
          <a:effectLst/>
          <a:extLst/>
        </p:spPr>
        <p:txBody>
          <a:bodyPr lIns="50800" tIns="50800" rIns="50800" bIns="50800" anchor="ctr"/>
          <a:lstStyle/>
          <a:p>
            <a:pPr marL="342900" algn="ctr" eaLnBrk="1">
              <a:defRPr/>
            </a:pPr>
            <a:endParaRPr lang="en-US">
              <a:ln w="57150" cmpd="sng">
                <a:solidFill>
                  <a:schemeClr val="tx1"/>
                </a:solidFill>
              </a:ln>
              <a:solidFill>
                <a:srgbClr val="CC0099"/>
              </a:solidFill>
              <a:latin typeface="Chalkduster" charset="0"/>
              <a:ea typeface="ＭＳ Ｐゴシック" charset="0"/>
              <a:sym typeface="Chalkdus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48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TAKE HOME MESSAGES…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4" r="26373" b="19912"/>
          <a:stretch/>
        </p:blipFill>
        <p:spPr>
          <a:xfrm>
            <a:off x="10481481" y="496252"/>
            <a:ext cx="591706" cy="609217"/>
          </a:xfrm>
          <a:prstGeom prst="rect">
            <a:avLst/>
          </a:prstGeom>
        </p:spPr>
      </p:pic>
      <p:pic>
        <p:nvPicPr>
          <p:cNvPr id="8" name="Content Placeholder 11" descr="Screen Shot 2014-09-04 at 22.32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6537" r="-66537"/>
          <a:stretch>
            <a:fillRect/>
          </a:stretch>
        </p:blipFill>
        <p:spPr>
          <a:xfrm>
            <a:off x="218364" y="2542266"/>
            <a:ext cx="6909524" cy="3790296"/>
          </a:xfrm>
          <a:prstGeom prst="rect">
            <a:avLst/>
          </a:prstGeom>
        </p:spPr>
      </p:pic>
      <p:pic>
        <p:nvPicPr>
          <p:cNvPr id="9" name="Picture 7" descr="Screen Shot 2014-09-04 at 22.21.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5148" y="5203856"/>
            <a:ext cx="1975956" cy="79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23630" y="3375585"/>
            <a:ext cx="3957851" cy="2123658"/>
          </a:xfrm>
          <a:prstGeom prst="rect">
            <a:avLst/>
          </a:prstGeom>
          <a:noFill/>
          <a:ln w="381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IN DOUBT CALL FOR HELP!!</a:t>
            </a:r>
            <a:endParaRPr lang="en-GB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3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Objectives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98" y="2884865"/>
            <a:ext cx="11191740" cy="3720651"/>
          </a:xfrm>
        </p:spPr>
        <p:txBody>
          <a:bodyPr>
            <a:normAutofit lnSpcReduction="10000"/>
          </a:bodyPr>
          <a:lstStyle/>
          <a:p>
            <a:pPr marL="0" indent="0" algn="ctr">
              <a:buSzPct val="43000"/>
              <a:buNone/>
              <a:defRPr/>
            </a:pPr>
            <a:r>
              <a:rPr lang="en-US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To help you throughout your medical student training &amp; on day 1 as an F1, by developing a robust system for assessing an unwell child</a:t>
            </a:r>
          </a:p>
          <a:p>
            <a:pPr marL="444500" indent="-444500">
              <a:buSzPct val="43000"/>
              <a:buBlip>
                <a:blip r:embed="rId2"/>
              </a:buBlip>
              <a:defRPr/>
            </a:pPr>
            <a:endParaRPr lang="en-US" sz="1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SzPct val="43000"/>
              <a:defRPr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Gain experience of assessing,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diagnosing and treating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acute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paediatric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conditions through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simulation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SzPct val="43000"/>
              <a:defRPr/>
            </a:pP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Recognise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when you need to call for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help and how to do it</a:t>
            </a:r>
          </a:p>
          <a:p>
            <a:pPr>
              <a:buSzPct val="43000"/>
              <a:defRPr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Revise and practice basic life support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4" r="26373" b="19912"/>
          <a:stretch/>
        </p:blipFill>
        <p:spPr>
          <a:xfrm>
            <a:off x="10481481" y="496252"/>
            <a:ext cx="591706" cy="60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235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98" b="10920"/>
          <a:stretch/>
        </p:blipFill>
        <p:spPr>
          <a:xfrm>
            <a:off x="3264218" y="2363316"/>
            <a:ext cx="5590539" cy="48017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4" r="26373" b="19912"/>
          <a:stretch/>
        </p:blipFill>
        <p:spPr>
          <a:xfrm>
            <a:off x="10481481" y="496252"/>
            <a:ext cx="591706" cy="60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401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BLS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4" r="26373" b="19912"/>
          <a:stretch/>
        </p:blipFill>
        <p:spPr>
          <a:xfrm>
            <a:off x="10481481" y="496252"/>
            <a:ext cx="591706" cy="6092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8" descr="Screen Shot 2014-11-29 at 17.52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0076" y="455331"/>
            <a:ext cx="4198823" cy="640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86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973668"/>
            <a:ext cx="9875520" cy="706964"/>
          </a:xfrm>
        </p:spPr>
        <p:txBody>
          <a:bodyPr/>
          <a:lstStyle/>
          <a:p>
            <a:r>
              <a:rPr lang="en-GB" sz="3200" b="1" dirty="0" smtClean="0">
                <a:latin typeface="Calibri" panose="020F0502020204030204" pitchFamily="34" charset="0"/>
              </a:rPr>
              <a:t>Meet the </a:t>
            </a:r>
            <a:r>
              <a:rPr lang="en-GB" sz="3200" b="1" dirty="0" err="1" smtClean="0">
                <a:latin typeface="Calibri" panose="020F0502020204030204" pitchFamily="34" charset="0"/>
              </a:rPr>
              <a:t>Chokeables</a:t>
            </a:r>
            <a:r>
              <a:rPr lang="en-GB" sz="3200" b="1" dirty="0" smtClean="0">
                <a:latin typeface="Calibri" panose="020F0502020204030204" pitchFamily="34" charset="0"/>
              </a:rPr>
              <a:t>: </a:t>
            </a:r>
            <a:r>
              <a:rPr lang="en-GB" sz="3200" dirty="0" smtClean="0">
                <a:latin typeface="Calibri" panose="020F0502020204030204" pitchFamily="34" charset="0"/>
                <a:hlinkClick r:id="rId4"/>
              </a:rPr>
              <a:t>https://youtu.be/fpOxPAMWQX8</a:t>
            </a: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4" r="26373" b="19912"/>
          <a:stretch/>
        </p:blipFill>
        <p:spPr>
          <a:xfrm>
            <a:off x="10481481" y="496252"/>
            <a:ext cx="591706" cy="6092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gtbUB1XPW_o"/>
          <p:cNvPicPr>
            <a:picLocks noRot="1" noChangeAspect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6254" y="2347415"/>
            <a:ext cx="7446467" cy="418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278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Choking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4" r="26373" b="19912"/>
          <a:stretch/>
        </p:blipFill>
        <p:spPr>
          <a:xfrm>
            <a:off x="10481481" y="496252"/>
            <a:ext cx="591706" cy="6092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4" descr="Screen Shot 2014-11-29 at 17.52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3918" y="648799"/>
            <a:ext cx="6311140" cy="609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48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TAKE HOME MESSAGES…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4" r="26373" b="19912"/>
          <a:stretch/>
        </p:blipFill>
        <p:spPr>
          <a:xfrm>
            <a:off x="10481481" y="496252"/>
            <a:ext cx="591706" cy="609217"/>
          </a:xfrm>
          <a:prstGeom prst="rect">
            <a:avLst/>
          </a:prstGeom>
        </p:spPr>
      </p:pic>
      <p:pic>
        <p:nvPicPr>
          <p:cNvPr id="8" name="Content Placeholder 11" descr="Screen Shot 2014-09-04 at 22.32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6537" r="-66537"/>
          <a:stretch>
            <a:fillRect/>
          </a:stretch>
        </p:blipFill>
        <p:spPr>
          <a:xfrm>
            <a:off x="218364" y="2542266"/>
            <a:ext cx="6909524" cy="3790296"/>
          </a:xfrm>
          <a:prstGeom prst="rect">
            <a:avLst/>
          </a:prstGeom>
        </p:spPr>
      </p:pic>
      <p:pic>
        <p:nvPicPr>
          <p:cNvPr id="9" name="Picture 7" descr="Screen Shot 2014-09-04 at 22.21.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5148" y="5203856"/>
            <a:ext cx="1975956" cy="79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23630" y="3375585"/>
            <a:ext cx="3957851" cy="2123658"/>
          </a:xfrm>
          <a:prstGeom prst="rect">
            <a:avLst/>
          </a:prstGeom>
          <a:noFill/>
          <a:ln w="381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IN DOUBT CALL FOR HELP!!</a:t>
            </a:r>
            <a:endParaRPr lang="en-GB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2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98" b="10920"/>
          <a:stretch/>
        </p:blipFill>
        <p:spPr>
          <a:xfrm>
            <a:off x="3264218" y="2363316"/>
            <a:ext cx="5590539" cy="48017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4" r="26373" b="19912"/>
          <a:stretch/>
        </p:blipFill>
        <p:spPr>
          <a:xfrm>
            <a:off x="10481481" y="496252"/>
            <a:ext cx="591706" cy="60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7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Helpful Resources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4" r="26373" b="19912"/>
          <a:stretch/>
        </p:blipFill>
        <p:spPr>
          <a:xfrm>
            <a:off x="10481481" y="496252"/>
            <a:ext cx="591706" cy="609217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64922098"/>
              </p:ext>
            </p:extLst>
          </p:nvPr>
        </p:nvGraphicFramePr>
        <p:xfrm>
          <a:off x="1414852" y="1890156"/>
          <a:ext cx="9362482" cy="452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237"/>
                <a:gridCol w="3316406"/>
                <a:gridCol w="3725839"/>
              </a:tblGrid>
              <a:tr h="316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</a:rPr>
                        <a:t>Resource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7496" marR="77496" marT="38748" marB="3874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</a:rPr>
                        <a:t>Website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7496" marR="77496" marT="38748" marB="3874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7496" marR="77496" marT="38748" marB="38748"/>
                </a:tc>
              </a:tr>
              <a:tr h="6773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</a:rPr>
                        <a:t>Spotting the Sick </a:t>
                      </a: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</a:rPr>
                        <a:t>Child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7496" marR="77496" marT="38748" marB="3874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u="sng" dirty="0">
                          <a:effectLst/>
                          <a:latin typeface="Calibri" panose="020F0502020204030204" pitchFamily="34" charset="0"/>
                          <a:hlinkClick r:id="rId3"/>
                        </a:rPr>
                        <a:t>www.spottingthesickchild.com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7496" marR="77496" marT="38748" marB="38748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Interactive teaching resource on the assessment of the unwell child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7496" marR="77496" marT="38748" marB="38748"/>
                </a:tc>
              </a:tr>
              <a:tr h="8066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</a:rPr>
                        <a:t>SORT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7496" marR="77496" marT="38748" marB="3874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u="sng" dirty="0">
                          <a:effectLst/>
                          <a:latin typeface="Calibri" panose="020F0502020204030204" pitchFamily="34" charset="0"/>
                          <a:hlinkClick r:id="rId4"/>
                        </a:rPr>
                        <a:t>www.sort.nhs.uk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7496" marR="77496" marT="38748" marB="38748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Advice &amp; referral to PICU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Drug Calculator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</a:rPr>
                        <a:t>Guidelines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6" marR="77496" marT="38748" marB="38748"/>
                </a:tc>
              </a:tr>
              <a:tr h="6687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</a:rPr>
                        <a:t>RESUS </a:t>
                      </a: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</a:rPr>
                        <a:t>Council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6" marR="77496" marT="38748" marB="3874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u="sng" dirty="0">
                          <a:effectLst/>
                          <a:latin typeface="Calibri" panose="020F0502020204030204" pitchFamily="34" charset="0"/>
                          <a:hlinkClick r:id="rId5"/>
                        </a:rPr>
                        <a:t>www.resus.org.uk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7496" marR="77496" marT="38748" marB="3874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Resuscitation guidelines and </a:t>
                      </a: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</a:rPr>
                        <a:t>algorhythms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7496" marR="77496" marT="38748" marB="38748"/>
                </a:tc>
              </a:tr>
              <a:tr h="8246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effectLst/>
                          <a:latin typeface="Calibri" panose="020F0502020204030204" pitchFamily="34" charset="0"/>
                        </a:rPr>
                        <a:t>BNFc</a:t>
                      </a:r>
                      <a:endParaRPr lang="en-GB" sz="14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6" marR="77496" marT="38748" marB="3874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u="sng" dirty="0">
                          <a:effectLst/>
                          <a:latin typeface="Calibri" panose="020F0502020204030204" pitchFamily="34" charset="0"/>
                          <a:hlinkClick r:id="rId6"/>
                        </a:rPr>
                        <a:t>www.bnf.org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7496" marR="77496" marT="38748" marB="3874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Medication dosing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7496" marR="77496" marT="38748" marB="38748"/>
                </a:tc>
              </a:tr>
              <a:tr h="8030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</a:rPr>
                        <a:t>pRESUS </a:t>
                      </a: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</a:rPr>
                        <a:t>team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6" marR="77496" marT="38748" marB="3874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Email</a:t>
                      </a: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</a:rPr>
                        <a:t>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u="sng" dirty="0">
                          <a:effectLst/>
                          <a:latin typeface="Calibri" panose="020F0502020204030204" pitchFamily="34" charset="0"/>
                          <a:hlinkClick r:id="rId7"/>
                        </a:rPr>
                        <a:t>pRESUScourse@gmail.com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7496" marR="77496" marT="38748" marB="3874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</a:rPr>
                        <a:t>For advice about the pRESUS course, pursuing a career in paediatrics or any paediatric related queries!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7496" marR="77496" marT="38748" marB="38748"/>
                </a:tc>
              </a:tr>
            </a:tbl>
          </a:graphicData>
        </a:graphic>
      </p:graphicFrame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5476" y="2519646"/>
            <a:ext cx="14859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42" t="7948" r="58463" b="82339"/>
          <a:stretch>
            <a:fillRect/>
          </a:stretch>
        </p:blipFill>
        <p:spPr bwMode="auto">
          <a:xfrm>
            <a:off x="1456945" y="3480324"/>
            <a:ext cx="16287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6" descr="Resuscitation Council (UK)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82" t="18230" r="5272" b="22234"/>
          <a:stretch>
            <a:fillRect/>
          </a:stretch>
        </p:blipFill>
        <p:spPr bwMode="auto">
          <a:xfrm>
            <a:off x="1456945" y="4295577"/>
            <a:ext cx="17145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3" descr="BNF for Childre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65" r="22942"/>
          <a:stretch>
            <a:fillRect/>
          </a:stretch>
        </p:blipFill>
        <p:spPr bwMode="auto">
          <a:xfrm>
            <a:off x="1456945" y="4950627"/>
            <a:ext cx="6477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7" descr="pRESUS GIFlogoColorSmal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01" r="26801" b="19205"/>
          <a:stretch>
            <a:fillRect/>
          </a:stretch>
        </p:blipFill>
        <p:spPr bwMode="auto">
          <a:xfrm>
            <a:off x="1518857" y="5815227"/>
            <a:ext cx="52387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718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1" descr="Screen Shot 2014-09-04 at 22.32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6537" r="-66537"/>
          <a:stretch>
            <a:fillRect/>
          </a:stretch>
        </p:blipFill>
        <p:spPr>
          <a:xfrm>
            <a:off x="1196797" y="1327150"/>
            <a:ext cx="9798406" cy="5375023"/>
          </a:xfrm>
          <a:prstGeom prst="rect">
            <a:avLst/>
          </a:prstGeom>
        </p:spPr>
      </p:pic>
      <p:pic>
        <p:nvPicPr>
          <p:cNvPr id="7" name="Picture 7" descr="Screen Shot 2014-09-04 at 22.21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4946" y="5083323"/>
            <a:ext cx="2802107" cy="112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4" r="26373" b="19912"/>
          <a:stretch/>
        </p:blipFill>
        <p:spPr>
          <a:xfrm>
            <a:off x="10481481" y="496252"/>
            <a:ext cx="591706" cy="60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080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The 				 		 Approach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98" y="2620371"/>
            <a:ext cx="11191740" cy="3985146"/>
          </a:xfrm>
        </p:spPr>
        <p:txBody>
          <a:bodyPr/>
          <a:lstStyle/>
          <a:p>
            <a:pPr marL="0" indent="0">
              <a:buSzPct val="43000"/>
              <a:buNone/>
              <a:defRPr/>
            </a:pPr>
            <a:r>
              <a:rPr lang="en-US" sz="4400" b="1" dirty="0">
                <a:solidFill>
                  <a:srgbClr val="E00A0A"/>
                </a:solidFill>
                <a:latin typeface="Calibri" panose="020F0502020204030204" pitchFamily="34" charset="0"/>
              </a:rPr>
              <a:t>A - Airway</a:t>
            </a:r>
          </a:p>
          <a:p>
            <a:pPr marL="0" indent="0">
              <a:buSzPct val="43000"/>
              <a:buNone/>
              <a:defRPr/>
            </a:pPr>
            <a:r>
              <a:rPr lang="en-US" sz="4400" b="1" dirty="0">
                <a:solidFill>
                  <a:srgbClr val="FF9225"/>
                </a:solidFill>
                <a:latin typeface="Calibri" panose="020F0502020204030204" pitchFamily="34" charset="0"/>
              </a:rPr>
              <a:t>B - Breathing</a:t>
            </a:r>
          </a:p>
          <a:p>
            <a:pPr marL="0" indent="0">
              <a:buSzPct val="43000"/>
              <a:buNone/>
              <a:defRPr/>
            </a:pPr>
            <a:r>
              <a:rPr lang="en-US" sz="4400" b="1" dirty="0">
                <a:solidFill>
                  <a:srgbClr val="39F30D"/>
                </a:solidFill>
                <a:latin typeface="Calibri" panose="020F0502020204030204" pitchFamily="34" charset="0"/>
              </a:rPr>
              <a:t>C - Circulation</a:t>
            </a:r>
          </a:p>
          <a:p>
            <a:pPr marL="0" indent="0">
              <a:buSzPct val="43000"/>
              <a:buNone/>
              <a:defRPr/>
            </a:pPr>
            <a:r>
              <a:rPr lang="en-US" sz="4400" b="1" dirty="0">
                <a:solidFill>
                  <a:srgbClr val="0082B0"/>
                </a:solidFill>
                <a:latin typeface="Calibri" panose="020F0502020204030204" pitchFamily="34" charset="0"/>
              </a:rPr>
              <a:t>D - Disability</a:t>
            </a:r>
          </a:p>
          <a:p>
            <a:pPr marL="0" indent="0">
              <a:buSzPct val="43000"/>
              <a:buNone/>
              <a:defRPr/>
            </a:pPr>
            <a:r>
              <a:rPr lang="en-US" sz="4400" b="1" dirty="0">
                <a:solidFill>
                  <a:srgbClr val="FD07BD"/>
                </a:solidFill>
                <a:latin typeface="Calibri" panose="020F0502020204030204" pitchFamily="34" charset="0"/>
              </a:rPr>
              <a:t>E - Exposure</a:t>
            </a:r>
          </a:p>
          <a:p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4" r="26373" b="19912"/>
          <a:stretch/>
        </p:blipFill>
        <p:spPr>
          <a:xfrm>
            <a:off x="10481481" y="496252"/>
            <a:ext cx="591706" cy="609217"/>
          </a:xfrm>
          <a:prstGeom prst="rect">
            <a:avLst/>
          </a:prstGeom>
        </p:spPr>
      </p:pic>
      <p:pic>
        <p:nvPicPr>
          <p:cNvPr id="6" name="Picture 7" descr="Screen Shot 2014-09-04 at 22.21.2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91" b="17387"/>
          <a:stretch/>
        </p:blipFill>
        <p:spPr bwMode="auto">
          <a:xfrm>
            <a:off x="2047164" y="965484"/>
            <a:ext cx="2404688" cy="72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0958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43000"/>
              <a:defRPr/>
            </a:pPr>
            <a:r>
              <a:rPr lang="en-US" b="1" dirty="0">
                <a:solidFill>
                  <a:srgbClr val="E00A0A"/>
                </a:solidFill>
                <a:latin typeface="Calibri" panose="020F0502020204030204" pitchFamily="34" charset="0"/>
              </a:rPr>
              <a:t>A - Airway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88283" y="3161050"/>
            <a:ext cx="4825157" cy="576262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Observation: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8283" y="3737312"/>
            <a:ext cx="4825158" cy="2840039"/>
          </a:xfrm>
        </p:spPr>
        <p:txBody>
          <a:bodyPr/>
          <a:lstStyle/>
          <a:p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Talking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Snoring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Stridor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Choking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Vomiting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9868890" y="3161050"/>
            <a:ext cx="4825159" cy="576262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Examination: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9868890" y="3737312"/>
            <a:ext cx="4825159" cy="2840039"/>
          </a:xfrm>
        </p:spPr>
        <p:txBody>
          <a:bodyPr/>
          <a:lstStyle/>
          <a:p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Foreign body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Vomit</a:t>
            </a: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3683421" y="2428674"/>
            <a:ext cx="4825157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 smtClean="0">
                <a:latin typeface="Calibri" panose="020F0502020204030204" pitchFamily="34" charset="0"/>
              </a:rPr>
              <a:t>Patent/At Risk/Compromised</a:t>
            </a:r>
            <a:endParaRPr lang="en-GB" b="1" dirty="0">
              <a:latin typeface="Calibri" panose="020F0502020204030204" pitchFamily="34" charset="0"/>
            </a:endParaRPr>
          </a:p>
        </p:txBody>
      </p:sp>
      <p:pic>
        <p:nvPicPr>
          <p:cNvPr id="6" name="6wqoQoodVC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46953" y="3259675"/>
            <a:ext cx="5898091" cy="33176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4" r="26373" b="19912"/>
          <a:stretch/>
        </p:blipFill>
        <p:spPr>
          <a:xfrm>
            <a:off x="10481481" y="496252"/>
            <a:ext cx="591706" cy="609217"/>
          </a:xfrm>
          <a:prstGeom prst="rect">
            <a:avLst/>
          </a:prstGeom>
        </p:spPr>
      </p:pic>
      <p:pic>
        <p:nvPicPr>
          <p:cNvPr id="13" name="Picture 7" descr="Screen Shot 2014-09-04 at 22.21.2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91" b="17387"/>
          <a:stretch/>
        </p:blipFill>
        <p:spPr bwMode="auto">
          <a:xfrm>
            <a:off x="10706399" y="6411130"/>
            <a:ext cx="1485601" cy="44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805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43000"/>
              <a:defRPr/>
            </a:pPr>
            <a:r>
              <a:rPr lang="en-US" b="1" dirty="0">
                <a:solidFill>
                  <a:srgbClr val="FF9225"/>
                </a:solidFill>
                <a:latin typeface="Calibri" panose="020F0502020204030204" pitchFamily="34" charset="0"/>
              </a:rPr>
              <a:t>B - Breathing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53064" y="2730742"/>
            <a:ext cx="4825157" cy="576262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Observation: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53064" y="3307004"/>
            <a:ext cx="4825158" cy="3379546"/>
          </a:xfrm>
        </p:spPr>
        <p:txBody>
          <a:bodyPr>
            <a:normAutofit lnSpcReduction="10000"/>
          </a:bodyPr>
          <a:lstStyle/>
          <a:p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Respiratory rate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Colour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Expansion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Work of breathing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Recession</a:t>
            </a:r>
          </a:p>
          <a:p>
            <a:pPr lvl="1"/>
            <a:r>
              <a:rPr lang="en-GB" dirty="0">
                <a:latin typeface="Calibri" panose="020F0502020204030204" pitchFamily="34" charset="0"/>
              </a:rPr>
              <a:t>N</a:t>
            </a:r>
            <a:r>
              <a:rPr lang="en-GB" dirty="0" smtClean="0">
                <a:latin typeface="Calibri" panose="020F0502020204030204" pitchFamily="34" charset="0"/>
              </a:rPr>
              <a:t>asal flaring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Head </a:t>
            </a:r>
            <a:r>
              <a:rPr lang="en-GB" dirty="0" smtClean="0">
                <a:latin typeface="Calibri" panose="020F0502020204030204" pitchFamily="34" charset="0"/>
              </a:rPr>
              <a:t>bobbing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Saturations</a:t>
            </a:r>
          </a:p>
          <a:p>
            <a:pPr lvl="1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8859707" y="2730742"/>
            <a:ext cx="4825159" cy="576262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Examination: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8859707" y="3307004"/>
            <a:ext cx="4825159" cy="2840039"/>
          </a:xfrm>
        </p:spPr>
        <p:txBody>
          <a:bodyPr/>
          <a:lstStyle/>
          <a:p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Central </a:t>
            </a:r>
            <a:r>
              <a:rPr lang="en-GB" dirty="0" smtClean="0">
                <a:latin typeface="Calibri" panose="020F0502020204030204" pitchFamily="34" charset="0"/>
              </a:rPr>
              <a:t>trachea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Auscultation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Air entry, crackles, wheeze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Percussion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Dull, resonant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12" name="Ksl7Z3iwyL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6670" y="3312263"/>
            <a:ext cx="4931908" cy="27741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4" r="26373" b="19912"/>
          <a:stretch/>
        </p:blipFill>
        <p:spPr>
          <a:xfrm>
            <a:off x="10481481" y="496252"/>
            <a:ext cx="591706" cy="609217"/>
          </a:xfrm>
          <a:prstGeom prst="rect">
            <a:avLst/>
          </a:prstGeom>
        </p:spPr>
      </p:pic>
      <p:pic>
        <p:nvPicPr>
          <p:cNvPr id="13" name="Picture 7" descr="Screen Shot 2014-09-04 at 22.21.2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91" b="17387"/>
          <a:stretch/>
        </p:blipFill>
        <p:spPr bwMode="auto">
          <a:xfrm>
            <a:off x="10706399" y="6411130"/>
            <a:ext cx="1485601" cy="44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105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Assessment		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hlinkClick r:id="rId3"/>
              </a:rPr>
              <a:t>www.spottingthesickchild.com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4" r="26373" b="19912"/>
          <a:stretch/>
        </p:blipFill>
        <p:spPr>
          <a:xfrm>
            <a:off x="10481481" y="496252"/>
            <a:ext cx="591706" cy="609217"/>
          </a:xfrm>
          <a:prstGeom prst="rect">
            <a:avLst/>
          </a:prstGeom>
        </p:spPr>
      </p:pic>
      <p:pic>
        <p:nvPicPr>
          <p:cNvPr id="6" name="Picture 4" descr="Screen Shot 2014-11-27 at 23.58.5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9230" y="1753034"/>
            <a:ext cx="6364710" cy="507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740" y="3502538"/>
            <a:ext cx="3971499" cy="13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854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43000"/>
              <a:defRPr/>
            </a:pPr>
            <a:r>
              <a:rPr lang="en-US" b="1" dirty="0">
                <a:solidFill>
                  <a:srgbClr val="39F30D"/>
                </a:solidFill>
                <a:latin typeface="Calibri" panose="020F0502020204030204" pitchFamily="34" charset="0"/>
              </a:rPr>
              <a:t>C - Circulation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53064" y="2694890"/>
            <a:ext cx="4825157" cy="576262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Observation: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53064" y="3271152"/>
            <a:ext cx="4825158" cy="2963739"/>
          </a:xfrm>
        </p:spPr>
        <p:txBody>
          <a:bodyPr>
            <a:normAutofit/>
          </a:bodyPr>
          <a:lstStyle/>
          <a:p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Colour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HR</a:t>
            </a:r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?Sweaty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Urine Output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8859707" y="2694890"/>
            <a:ext cx="4825159" cy="576262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Examination: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8859707" y="3271152"/>
            <a:ext cx="4825159" cy="3273083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Pulse</a:t>
            </a:r>
            <a:endParaRPr lang="en-GB" dirty="0" smtClean="0">
              <a:latin typeface="Calibri" panose="020F0502020204030204" pitchFamily="34" charset="0"/>
            </a:endParaRP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Rate, rhythm, character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CRT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BP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Peripheral temperature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JVP/Peripheral Oedema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Auscultation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Check for </a:t>
            </a:r>
            <a:r>
              <a:rPr lang="en-GB" dirty="0" err="1" smtClean="0">
                <a:latin typeface="Calibri" panose="020F0502020204030204" pitchFamily="34" charset="0"/>
              </a:rPr>
              <a:t>hepatomegaly</a:t>
            </a:r>
            <a:endParaRPr lang="en-GB" dirty="0" smtClean="0">
              <a:latin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503" y="2895195"/>
            <a:ext cx="2953590" cy="2953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9965" y="2442337"/>
            <a:ext cx="2797997" cy="38593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4" r="26373" b="19912"/>
          <a:stretch/>
        </p:blipFill>
        <p:spPr>
          <a:xfrm>
            <a:off x="10481481" y="496252"/>
            <a:ext cx="591706" cy="609217"/>
          </a:xfrm>
          <a:prstGeom prst="rect">
            <a:avLst/>
          </a:prstGeom>
        </p:spPr>
      </p:pic>
      <p:pic>
        <p:nvPicPr>
          <p:cNvPr id="12" name="Picture 7" descr="Screen Shot 2014-09-04 at 22.21.2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91" b="17387"/>
          <a:stretch/>
        </p:blipFill>
        <p:spPr bwMode="auto">
          <a:xfrm>
            <a:off x="10706399" y="6411130"/>
            <a:ext cx="1485601" cy="44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0611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43000"/>
              <a:defRPr/>
            </a:pPr>
            <a:r>
              <a:rPr lang="en-US" b="1" dirty="0">
                <a:solidFill>
                  <a:srgbClr val="009BD2"/>
                </a:solidFill>
                <a:latin typeface="Calibri" panose="020F0502020204030204" pitchFamily="34" charset="0"/>
              </a:rPr>
              <a:t>D - Disability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53064" y="2730751"/>
            <a:ext cx="4825157" cy="576262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Observation: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53064" y="3307013"/>
            <a:ext cx="4825158" cy="2963739"/>
          </a:xfrm>
        </p:spPr>
        <p:txBody>
          <a:bodyPr>
            <a:normAutofit/>
          </a:bodyPr>
          <a:lstStyle/>
          <a:p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AVPU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GCS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Eyes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Voice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Motor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8859707" y="2730751"/>
            <a:ext cx="4825159" cy="576262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Examination: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8859707" y="3307013"/>
            <a:ext cx="4825159" cy="2840039"/>
          </a:xfrm>
        </p:spPr>
        <p:txBody>
          <a:bodyPr/>
          <a:lstStyle/>
          <a:p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Pupils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Temperature</a:t>
            </a:r>
          </a:p>
          <a:p>
            <a:r>
              <a:rPr lang="en-GB" sz="3200" b="1" dirty="0" smtClean="0">
                <a:latin typeface="Calibri" panose="020F0502020204030204" pitchFamily="34" charset="0"/>
              </a:rPr>
              <a:t>BLOOD SUGAR</a:t>
            </a:r>
            <a:endParaRPr lang="en-GB" sz="3200" b="1" dirty="0"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4" r="26373" b="19912"/>
          <a:stretch/>
        </p:blipFill>
        <p:spPr>
          <a:xfrm>
            <a:off x="10481481" y="496252"/>
            <a:ext cx="591706" cy="6092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10" r="6368"/>
          <a:stretch/>
        </p:blipFill>
        <p:spPr>
          <a:xfrm>
            <a:off x="3493709" y="2277929"/>
            <a:ext cx="5131558" cy="4484535"/>
          </a:xfrm>
          <a:prstGeom prst="rect">
            <a:avLst/>
          </a:prstGeom>
        </p:spPr>
      </p:pic>
      <p:pic>
        <p:nvPicPr>
          <p:cNvPr id="12" name="Picture 7" descr="Screen Shot 2014-09-04 at 22.21.2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91" b="17387"/>
          <a:stretch/>
        </p:blipFill>
        <p:spPr bwMode="auto">
          <a:xfrm>
            <a:off x="10706399" y="6411130"/>
            <a:ext cx="1485601" cy="44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256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815</TotalTime>
  <Words>678</Words>
  <Application>Microsoft Office PowerPoint</Application>
  <PresentationFormat>Custom</PresentationFormat>
  <Paragraphs>260</Paragraphs>
  <Slides>26</Slides>
  <Notes>7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Ion Boardroom</vt:lpstr>
      <vt:lpstr>paediatric Rapid Evaluation and ReSuscitation of the Unwell Simulated Patient</vt:lpstr>
      <vt:lpstr>Objectives</vt:lpstr>
      <vt:lpstr>Slide 3</vt:lpstr>
      <vt:lpstr>The         Approach</vt:lpstr>
      <vt:lpstr>A - Airway</vt:lpstr>
      <vt:lpstr>B - Breathing</vt:lpstr>
      <vt:lpstr>Assessment  www.spottingthesickchild.com</vt:lpstr>
      <vt:lpstr>C - Circulation</vt:lpstr>
      <vt:lpstr>D - Disability</vt:lpstr>
      <vt:lpstr>E - Exposure</vt:lpstr>
      <vt:lpstr>Slide 11</vt:lpstr>
      <vt:lpstr>Observations</vt:lpstr>
      <vt:lpstr>Slide 13</vt:lpstr>
      <vt:lpstr>Possible Intervention / Treatment</vt:lpstr>
      <vt:lpstr>WET FLAG – Resuscitation Calculations</vt:lpstr>
      <vt:lpstr>SORT www.sort.nhs.uk</vt:lpstr>
      <vt:lpstr>Slide 17</vt:lpstr>
      <vt:lpstr>Calling For Help</vt:lpstr>
      <vt:lpstr>KEY TAKE HOME MESSAGES…</vt:lpstr>
      <vt:lpstr>Slide 20</vt:lpstr>
      <vt:lpstr>BLS</vt:lpstr>
      <vt:lpstr>Meet the Chokeables: https://youtu.be/fpOxPAMWQX8</vt:lpstr>
      <vt:lpstr>Choking</vt:lpstr>
      <vt:lpstr>KEY TAKE HOME MESSAGES…</vt:lpstr>
      <vt:lpstr>Slide 25</vt:lpstr>
      <vt:lpstr>Helpful 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paediatric Rapid Evaluation and ReSuscitation of the Unwell Simulated Patient</dc:title>
  <dc:creator>Fiona Hignett</dc:creator>
  <cp:lastModifiedBy>Hignett, Fiona</cp:lastModifiedBy>
  <cp:revision>44</cp:revision>
  <dcterms:created xsi:type="dcterms:W3CDTF">2015-02-03T23:46:09Z</dcterms:created>
  <dcterms:modified xsi:type="dcterms:W3CDTF">2017-09-21T13:23:22Z</dcterms:modified>
</cp:coreProperties>
</file>